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814F1B8-75AA-4919-B544-2B88C6A806C6}">
  <a:tblStyle styleId="{C814F1B8-75AA-4919-B544-2B88C6A806C6}" styleName="Table_0">
    <a:wholeTbl>
      <a:tcTxStyle b="off" i="off">
        <a:font>
          <a:latin typeface="Arial"/>
          <a:ea typeface="Arial"/>
          <a:cs typeface="Arial"/>
        </a:font>
        <a:schemeClr val="dk1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(Dag: YES!!! But it is also at least somewhat relevant -- what can you actually do with the data you have…? There certainly exists a more perfect (data-)world, but sampling-based data is still not all that readily available yet. Presence-only data can be used within clear limitations regarding interpretations (see eg scholarly correspondence from Town Peterson and Soberon. Full support for a desired progress towards more sampling-based Event-core based data! But let’s not completely forget  that we currently have almost one billion Occurrence data points readily available in GBIF...).</a:t>
            </a:r>
            <a:endParaRPr/>
          </a:p>
        </p:txBody>
      </p:sp>
      <p:sp>
        <p:nvSpPr>
          <p:cNvPr id="447" name="Shape 44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Dag: Something like this? The Darwin Core technical description…? (Could make it much more technical by reciting the RDF definitions… ;-))</a:t>
            </a:r>
            <a:endParaRPr/>
          </a:p>
        </p:txBody>
      </p:sp>
      <p:sp>
        <p:nvSpPr>
          <p:cNvPr id="458" name="Shape 45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ellysbil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e med tekst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ddrett teks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ddrett tittel og teks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b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 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239348" y="116631"/>
            <a:ext cx="118092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0" y="1124744"/>
            <a:ext cx="12192000" cy="7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el og innhold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b="0" i="0" sz="1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609605" y="27464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09605" y="1600216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762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–"/>
              <a:defRPr b="0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27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>
            <a:off x="609605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111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67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235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79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34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9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45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x="4165611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111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67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235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79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34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9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45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737616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5700" lIns="111425" spcFirstLastPara="1" rIns="111425" wrap="square" tIns="5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b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 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239347" y="116629"/>
            <a:ext cx="118092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0" y="1124744"/>
            <a:ext cx="12192000" cy="7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239349" y="116632"/>
            <a:ext cx="11809312" cy="12961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0" y="1124744"/>
            <a:ext cx="12192000" cy="720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609605" y="274648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09605" y="1600215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762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–"/>
              <a:defRPr b="0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27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0" type="dt"/>
          </p:nvPr>
        </p:nvSpPr>
        <p:spPr>
          <a:xfrm>
            <a:off x="609605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111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67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235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79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34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9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45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1" type="ftr"/>
          </p:nvPr>
        </p:nvSpPr>
        <p:spPr>
          <a:xfrm>
            <a:off x="4165609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111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67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235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79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34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9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45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737616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5700" lIns="111425" spcFirstLastPara="1" rIns="111425" wrap="square" tIns="5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b="0" i="0" sz="1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el og innhold" type="obj">
  <p:cSld name="OBJEC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re tittel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39348" y="116631"/>
            <a:ext cx="118092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0" y="1124744"/>
            <a:ext cx="12192000" cy="7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re tittel" type="titleOnly">
  <p:cSld name="TITLE_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12" name="Shape 2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mt" type="blank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ellysbilde" type="title">
  <p:cSld name="TITL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ctr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21" name="Shape 221"/>
          <p:cNvSpPr txBox="1"/>
          <p:nvPr>
            <p:ph idx="1" type="subTitle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loverskrift" type="secHead">
  <p:cSld name="SECTION_HEAD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831850" y="4589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 innholdsdeler" type="twoObj">
  <p:cSld name="TWO_OBJECT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mmenligning" type="twoTxTwoObj">
  <p:cSld name="TWO_OBJECTS_WITH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839787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2" type="body"/>
          </p:nvPr>
        </p:nvSpPr>
        <p:spPr>
          <a:xfrm>
            <a:off x="839787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Shape 2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nhold med tekst" type="objTx">
  <p:cSld name="OBJECT_WITH_CAPTION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2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Shape 2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e med tekst" type="picTx">
  <p:cSld name="PICTURE_WITH_CAPTION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56" name="Shape 256"/>
          <p:cNvSpPr/>
          <p:nvPr>
            <p:ph idx="2" type="pic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Shape 2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ddrett tekst" type="vertTx">
  <p:cSld name="VERTICAL_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 rot="5400000">
            <a:off x="3920399" y="-1256574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loverskrift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ddrett tittel og tekst" type="vertTitleAndTx">
  <p:cSld name="VERTICAL_TITLE_AND_VERTICAL_TEX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 rot="5400000">
            <a:off x="7133399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 rot="5400000">
            <a:off x="1799399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 innholdsdeler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mmenligning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mt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nhold med tekst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9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9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www.nature.com/articles/s41598-017-18927-1" TargetMode="External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onlinelibrary.wiley.com/doi/10.1890/07-2153.1/full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://onlinelibrary.wiley.com/doi/10.1111/j.1365-2664.2010.01911.x/full#" TargetMode="External"/><Relationship Id="rId5" Type="http://schemas.openxmlformats.org/officeDocument/2006/relationships/hyperlink" Target="http://onlinelibrary.wiley.com/doi/10.1111/ddi.12096/abstract" TargetMode="External"/><Relationship Id="rId6" Type="http://schemas.openxmlformats.org/officeDocument/2006/relationships/image" Target="../media/image17.png"/><Relationship Id="rId7" Type="http://schemas.openxmlformats.org/officeDocument/2006/relationships/hyperlink" Target="http://onlinelibrary.wiley.com/doi/10.1111/2041-210x.12004/full#" TargetMode="External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rs.tdwg.org/dwc/terms/Even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gbif.org/dataset/418a6571-b6c1-4db0-b90e-8f36bde4c80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hyperlink" Target="https://www.gbif.org/dataset/search?type=SAMPLING_EVENT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gbif.org/dataset/search?q=light-trap&amp;type=SAMPLING_EVENT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hyperlink" Target="https://www.gbif.org/dataset/84ede380-f762-11e1-a439-00145eb45e9a#methodolog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hyperlink" Target="https://www.gbif.org/dataset/78360224-5493-45fd-a9a0-c336557f09c3#dataDescriptio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://rs.tdwg.org/dwc/terms/#MeasurementOrFact" TargetMode="External"/><Relationship Id="rId10" Type="http://schemas.openxmlformats.org/officeDocument/2006/relationships/hyperlink" Target="http://rs.tdwg.org/dwc/terms/#MeasurementOrFact" TargetMode="External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30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7" Type="http://schemas.openxmlformats.org/officeDocument/2006/relationships/hyperlink" Target="http://rs.tdwg.org/dwc/terms/#MeasurementOrFact" TargetMode="External"/><Relationship Id="rId8" Type="http://schemas.openxmlformats.org/officeDocument/2006/relationships/hyperlink" Target="http://rs.tdwg.org/dwc/terms/#MeasurementOrFac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1400868" y="524907"/>
            <a:ext cx="91440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GB" sz="5400"/>
              <a:t>Event data introduction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25454" l="2853" r="44008" t="22448"/>
          <a:stretch/>
        </p:blipFill>
        <p:spPr>
          <a:xfrm>
            <a:off x="3934763" y="4248612"/>
            <a:ext cx="3963300" cy="25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4222803"/>
            <a:ext cx="3963300" cy="26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900" y="1639735"/>
            <a:ext cx="3937024" cy="2600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Shape 281"/>
          <p:cNvGrpSpPr/>
          <p:nvPr/>
        </p:nvGrpSpPr>
        <p:grpSpPr>
          <a:xfrm>
            <a:off x="10866" y="1622535"/>
            <a:ext cx="3937028" cy="2635148"/>
            <a:chOff x="7867502" y="1129837"/>
            <a:chExt cx="4324504" cy="2871470"/>
          </a:xfrm>
        </p:grpSpPr>
        <p:pic>
          <p:nvPicPr>
            <p:cNvPr id="282" name="Shape 28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67502" y="1129837"/>
              <a:ext cx="4324500" cy="2871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Shape 283"/>
            <p:cNvSpPr txBox="1"/>
            <p:nvPr/>
          </p:nvSpPr>
          <p:spPr>
            <a:xfrm>
              <a:off x="9246906" y="3703107"/>
              <a:ext cx="29451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CCCCCC"/>
                  </a:solidFill>
                </a:rPr>
                <a:t>Marte Fandrem, NTNU-VM CC BY-SA 4.0</a:t>
              </a:r>
              <a:endParaRPr sz="1000">
                <a:solidFill>
                  <a:srgbClr val="CCCCCC"/>
                </a:solidFill>
              </a:endParaRPr>
            </a:p>
          </p:txBody>
        </p:sp>
      </p:grpSp>
      <p:sp>
        <p:nvSpPr>
          <p:cNvPr id="284" name="Shape 284"/>
          <p:cNvSpPr txBox="1"/>
          <p:nvPr/>
        </p:nvSpPr>
        <p:spPr>
          <a:xfrm>
            <a:off x="5203826" y="3949200"/>
            <a:ext cx="2681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CCCC"/>
                </a:solidFill>
              </a:rPr>
              <a:t>Per Harald Olsen</a:t>
            </a:r>
            <a:r>
              <a:rPr lang="en-GB" sz="1000">
                <a:solidFill>
                  <a:srgbClr val="CCCCCC"/>
                </a:solidFill>
              </a:rPr>
              <a:t>, NTNU, CC BY-SA 4.0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949025" y="6550050"/>
            <a:ext cx="2998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CCCC"/>
                </a:solidFill>
              </a:rPr>
              <a:t>Anders G. Finstad</a:t>
            </a:r>
            <a:r>
              <a:rPr lang="en-GB" sz="1000">
                <a:solidFill>
                  <a:srgbClr val="CCCCCC"/>
                </a:solidFill>
              </a:rPr>
              <a:t>, NTNU-VM CC BY-SA 4.0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5145625" y="6550050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CCCC"/>
                </a:solidFill>
              </a:rPr>
              <a:t>Anders G. Finstad, NTNU-VM CC BY-SA 4.0</a:t>
            </a:r>
            <a:endParaRPr sz="1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838200" y="673725"/>
            <a:ext cx="105156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 on sampling process needed to assess sampling bias</a:t>
            </a:r>
            <a:endParaRPr/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2662"/>
            <a:ext cx="12192001" cy="488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838200" y="365125"/>
            <a:ext cx="105156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accounting for sampling bias may </a:t>
            </a:r>
            <a:r>
              <a:rPr lang="en-GB"/>
              <a:t>invalid</a:t>
            </a:r>
            <a:r>
              <a:rPr lang="en-GB"/>
              <a:t> e.g. species distribution </a:t>
            </a:r>
            <a:r>
              <a:rPr lang="en-GB"/>
              <a:t>models</a:t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76" y="2211700"/>
            <a:ext cx="7890274" cy="40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1026" y="3943576"/>
            <a:ext cx="3122350" cy="27601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838200" y="656575"/>
            <a:ext cx="105156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Trouble is: without information on sampling bias you don’t know to what degree inference on presence only is biased </a:t>
            </a:r>
            <a:endParaRPr/>
          </a:p>
        </p:txBody>
      </p:sp>
      <p:sp>
        <p:nvSpPr>
          <p:cNvPr id="450" name="Shape 450"/>
          <p:cNvSpPr txBox="1"/>
          <p:nvPr/>
        </p:nvSpPr>
        <p:spPr>
          <a:xfrm>
            <a:off x="8521050" y="6275100"/>
            <a:ext cx="3338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*you may indicate it or assume…. </a:t>
            </a:r>
            <a:endParaRPr/>
          </a:p>
        </p:txBody>
      </p:sp>
      <p:pic>
        <p:nvPicPr>
          <p:cNvPr id="451" name="Shape 4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100" y="4383875"/>
            <a:ext cx="5172900" cy="2318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52" name="Shape 45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900" y="4858075"/>
            <a:ext cx="4499701" cy="182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53" name="Shape 45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000" y="2535550"/>
            <a:ext cx="5907499" cy="209821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54" name="Shape 45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6900" y="2340226"/>
            <a:ext cx="4499700" cy="186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 data: Technical description </a:t>
            </a:r>
            <a:endParaRPr/>
          </a:p>
        </p:txBody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/>
              <a:t>Event term</a:t>
            </a:r>
            <a:endParaRPr b="1"/>
          </a:p>
          <a:p>
            <a:pPr indent="-508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Identifier: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http://rs.tdwg.org/dwc/terms/Event</a:t>
            </a:r>
            <a:endParaRPr/>
          </a:p>
          <a:p>
            <a:pPr indent="-508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Type: Class</a:t>
            </a:r>
            <a:endParaRPr/>
          </a:p>
          <a:p>
            <a:pPr indent="-508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Definition: An action that occurs at some location during some time.</a:t>
            </a:r>
            <a:endParaRPr/>
          </a:p>
          <a:p>
            <a:pPr indent="-508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Examples: A specimen collection process. A machine observation.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6" name="Shape 466"/>
          <p:cNvGraphicFramePr/>
          <p:nvPr/>
        </p:nvGraphicFramePr>
        <p:xfrm>
          <a:off x="432316" y="339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{C814F1B8-75AA-4919-B544-2B88C6A806C6}</a:tableStyleId>
              </a:tblPr>
              <a:tblGrid>
                <a:gridCol w="2786625"/>
                <a:gridCol w="2896600"/>
                <a:gridCol w="1215000"/>
                <a:gridCol w="752475"/>
                <a:gridCol w="1848075"/>
                <a:gridCol w="1058175"/>
                <a:gridCol w="1006675"/>
              </a:tblGrid>
              <a:tr h="407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occurrenceID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eventID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scientificName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individualCount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sex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…...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</a:tr>
              <a:tr h="51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urn:uuid:e122e87f-3207-458c-9f21-c5231960c674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urn:uuid:e64f0718-f5e9-41fb-9abc-31ac01a2da25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Homo sapiens Linnaeus, 1758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1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male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urn:uuid:3026478f-5bdd-439a-abae-8945a5946bb1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urn:uuid:e64f0718-f5e9-41fb-9abc-31ac01a2da25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Homo sapiens Linnaeus, 1758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14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male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urn:uuid:3026478f-5bdd-439a-abae-8945a5946bb1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urn:uuid:e64f0718-f5e9-41fb-9abc-31ac01a2da25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Homo sapiens Linnaeus, 1758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10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female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urn:uuid:0b4a7ef9-25fe-478f-b93f-5a0abfed9b00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urn:uuid:e64f0718-f5e9-41fb-9abc-31ac01a2da25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Musca domestica Linnaeus, 1758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108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unknown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7" name="Shape 467"/>
          <p:cNvGraphicFramePr/>
          <p:nvPr/>
        </p:nvGraphicFramePr>
        <p:xfrm>
          <a:off x="648612" y="154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{C814F1B8-75AA-4919-B544-2B88C6A806C6}</a:tableStyleId>
              </a:tblPr>
              <a:tblGrid>
                <a:gridCol w="3738425"/>
                <a:gridCol w="2696750"/>
                <a:gridCol w="1631475"/>
                <a:gridCol w="382850"/>
                <a:gridCol w="2114050"/>
                <a:gridCol w="783825"/>
              </a:tblGrid>
              <a:tr h="449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eventID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locationID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eventDate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samplingProtocol</a:t>
                      </a:r>
                      <a:endParaRPr b="1" sz="12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….</a:t>
                      </a:r>
                      <a:endParaRPr b="1"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</a:tr>
              <a:tr h="65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urn:uuid:e64f0718-f5e9-41fb-9abc-31ac01a2da25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http://www.geonames.org/11497216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200" u="none" cap="none" strike="noStrike"/>
                        <a:t>2017-04-18</a:t>
                      </a:r>
                      <a:endParaRPr sz="12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z-sweep</a:t>
                      </a:r>
                      <a:endParaRPr sz="12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68" name="Shape 468"/>
          <p:cNvSpPr/>
          <p:nvPr/>
        </p:nvSpPr>
        <p:spPr>
          <a:xfrm>
            <a:off x="648600" y="1333350"/>
            <a:ext cx="3666900" cy="1542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3102875" y="3326127"/>
            <a:ext cx="3065100" cy="3577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Shape 470"/>
          <p:cNvCxnSpPr>
            <a:stCxn id="468" idx="4"/>
            <a:endCxn id="469" idx="0"/>
          </p:cNvCxnSpPr>
          <p:nvPr/>
        </p:nvCxnSpPr>
        <p:spPr>
          <a:xfrm>
            <a:off x="2482050" y="2876250"/>
            <a:ext cx="2153400" cy="45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Shape 471"/>
          <p:cNvSpPr txBox="1"/>
          <p:nvPr/>
        </p:nvSpPr>
        <p:spPr>
          <a:xfrm>
            <a:off x="860950" y="401175"/>
            <a:ext cx="11449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3000"/>
              <a:t>Locations and events “de-normalized” in a DwC-A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 rot="-5400000">
            <a:off x="1152207" y="1332027"/>
            <a:ext cx="3439500" cy="4697700"/>
          </a:xfrm>
          <a:prstGeom prst="rect">
            <a:avLst/>
          </a:prstGeom>
          <a:solidFill>
            <a:srgbClr val="5B9BD5">
              <a:alpha val="8630"/>
            </a:srgbClr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Calibri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</a:t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987548" y="2075581"/>
            <a:ext cx="653100" cy="4989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1855131" y="4028764"/>
            <a:ext cx="580200" cy="552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4125614" y="2574615"/>
            <a:ext cx="544500" cy="5139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2751566" y="3088623"/>
            <a:ext cx="653100" cy="4989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1008273" y="3287280"/>
            <a:ext cx="580200" cy="5526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3011153" y="4305044"/>
            <a:ext cx="544500" cy="5139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Shape 483"/>
          <p:cNvCxnSpPr/>
          <p:nvPr/>
        </p:nvCxnSpPr>
        <p:spPr>
          <a:xfrm flipH="1" rot="10800000">
            <a:off x="4680571" y="1908916"/>
            <a:ext cx="1095000" cy="61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484" name="Shape 484"/>
          <p:cNvCxnSpPr/>
          <p:nvPr/>
        </p:nvCxnSpPr>
        <p:spPr>
          <a:xfrm>
            <a:off x="4690932" y="3088625"/>
            <a:ext cx="1074300" cy="4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485" name="Shape 485"/>
          <p:cNvSpPr/>
          <p:nvPr/>
        </p:nvSpPr>
        <p:spPr>
          <a:xfrm>
            <a:off x="5765271" y="1897142"/>
            <a:ext cx="2029200" cy="1693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6058535" y="2853892"/>
            <a:ext cx="656400" cy="510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6058517" y="1961114"/>
            <a:ext cx="656400" cy="510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883704" y="1961135"/>
            <a:ext cx="656400" cy="510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6928231" y="2853892"/>
            <a:ext cx="656400" cy="510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 txBox="1"/>
          <p:nvPr/>
        </p:nvSpPr>
        <p:spPr>
          <a:xfrm>
            <a:off x="7051567" y="4729469"/>
            <a:ext cx="7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</a:t>
            </a:r>
            <a:endParaRPr/>
          </a:p>
        </p:txBody>
      </p:sp>
      <p:sp>
        <p:nvSpPr>
          <p:cNvPr id="491" name="Shape 491"/>
          <p:cNvSpPr txBox="1"/>
          <p:nvPr/>
        </p:nvSpPr>
        <p:spPr>
          <a:xfrm>
            <a:off x="7053053" y="4281901"/>
            <a:ext cx="164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treatments </a:t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6470916" y="3792378"/>
            <a:ext cx="26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Sampling quadrants</a:t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8581350" y="2183300"/>
            <a:ext cx="2640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“Point-intercept” observation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cxnSp>
        <p:nvCxnSpPr>
          <p:cNvPr id="494" name="Shape 494"/>
          <p:cNvCxnSpPr/>
          <p:nvPr/>
        </p:nvCxnSpPr>
        <p:spPr>
          <a:xfrm flipH="1" rot="10800000">
            <a:off x="5228005" y="4980030"/>
            <a:ext cx="1655700" cy="21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495" name="Shape 495"/>
          <p:cNvCxnSpPr/>
          <p:nvPr/>
        </p:nvCxnSpPr>
        <p:spPr>
          <a:xfrm flipH="1" rot="10800000">
            <a:off x="3575155" y="4502276"/>
            <a:ext cx="3353100" cy="33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496" name="Shape 496"/>
          <p:cNvCxnSpPr/>
          <p:nvPr/>
        </p:nvCxnSpPr>
        <p:spPr>
          <a:xfrm>
            <a:off x="6552153" y="3364532"/>
            <a:ext cx="14700" cy="474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497" name="Shape 497"/>
          <p:cNvCxnSpPr>
            <a:endCxn id="493" idx="1"/>
          </p:cNvCxnSpPr>
          <p:nvPr/>
        </p:nvCxnSpPr>
        <p:spPr>
          <a:xfrm>
            <a:off x="7384650" y="2172350"/>
            <a:ext cx="1196700" cy="6111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lg" w="lg" type="stealth"/>
            <a:tailEnd len="med" w="med" type="none"/>
          </a:ln>
        </p:spPr>
      </p:cxnSp>
      <p:sp>
        <p:nvSpPr>
          <p:cNvPr id="498" name="Shape 498"/>
          <p:cNvSpPr/>
          <p:nvPr/>
        </p:nvSpPr>
        <p:spPr>
          <a:xfrm>
            <a:off x="9002611" y="3863621"/>
            <a:ext cx="421500" cy="1435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9621149" y="3664900"/>
            <a:ext cx="23028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Hierarchically nested parent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event(s)</a:t>
            </a:r>
            <a:endParaRPr/>
          </a:p>
        </p:txBody>
      </p:sp>
      <p:sp>
        <p:nvSpPr>
          <p:cNvPr id="500" name="Shape 500"/>
          <p:cNvSpPr txBox="1"/>
          <p:nvPr/>
        </p:nvSpPr>
        <p:spPr>
          <a:xfrm>
            <a:off x="0" y="5692350"/>
            <a:ext cx="118410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50"/>
              <a:buFont typeface="Calibri"/>
              <a:buNone/>
            </a:pPr>
            <a:r>
              <a:rPr lang="en-GB" sz="2400"/>
              <a:t>Example: </a:t>
            </a:r>
            <a:r>
              <a:rPr b="0" i="0" lang="en-GB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http://www.gbif.org/dataset/418a6571-b6c1-4db0-b90e-8f36bde4c80e</a:t>
            </a:r>
            <a:endParaRPr sz="2400"/>
          </a:p>
        </p:txBody>
      </p:sp>
      <p:sp>
        <p:nvSpPr>
          <p:cNvPr id="501" name="Shape 501"/>
          <p:cNvSpPr txBox="1"/>
          <p:nvPr>
            <p:ph type="title"/>
          </p:nvPr>
        </p:nvSpPr>
        <p:spPr>
          <a:xfrm>
            <a:off x="838156" y="5714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designs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6" name="Shape 506"/>
          <p:cNvGraphicFramePr/>
          <p:nvPr/>
        </p:nvGraphicFramePr>
        <p:xfrm>
          <a:off x="793187" y="2218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{C814F1B8-75AA-4919-B544-2B88C6A806C6}</a:tableStyleId>
              </a:tblPr>
              <a:tblGrid>
                <a:gridCol w="2799075"/>
                <a:gridCol w="2799075"/>
                <a:gridCol w="2443150"/>
                <a:gridCol w="1149300"/>
                <a:gridCol w="526900"/>
                <a:gridCol w="904750"/>
              </a:tblGrid>
              <a:tr h="312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parentEventID</a:t>
                      </a:r>
                      <a:endParaRPr b="1" sz="11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eventID</a:t>
                      </a:r>
                      <a:endParaRPr b="1"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locationID</a:t>
                      </a:r>
                      <a:endParaRPr b="1"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eventDate</a:t>
                      </a:r>
                      <a:endParaRPr b="1"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600" u="none" cap="none" strike="noStrike"/>
                        <a:t>….</a:t>
                      </a:r>
                      <a:endParaRPr sz="19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CCCCC"/>
                    </a:solidFill>
                  </a:tcPr>
                </a:tc>
              </a:tr>
              <a:tr h="489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urn:uuid:9056477f-5bjk-459a-a26e-8945a5947bb1</a:t>
                      </a:r>
                      <a:endParaRPr sz="11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urn:uuid:4a6b5d32-2534-410c-971e-168c209d74b2</a:t>
                      </a:r>
                      <a:endParaRPr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100"/>
                        <a:t>2017-04-18</a:t>
                      </a:r>
                      <a:endParaRPr sz="11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9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urn:uuid:9056477f-5bjk-459a-a26e-8945a5947bb1</a:t>
                      </a:r>
                      <a:endParaRPr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urn:uuid:e64f0718-f5e9-41fb-9abc-31ac01a2da25</a:t>
                      </a:r>
                      <a:endParaRPr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urn:uuid:4a6b5d32-2534-410c-971e-168c209d74b2</a:t>
                      </a:r>
                      <a:endParaRPr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100" u="none" cap="none" strike="noStrike"/>
                        <a:t>2017-04-18</a:t>
                      </a:r>
                      <a:endParaRPr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2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urn:uuid:9056477f-5bjk-459a-a26e-8945a5947bb1</a:t>
                      </a:r>
                      <a:endParaRPr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urn:uuid:abca0e51-1528-4a04-969d-cfa5f2734cb2</a:t>
                      </a:r>
                      <a:endParaRPr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urn:uuid:8e8a1c1c-243c-4e13-8b58-cd514c858355</a:t>
                      </a:r>
                      <a:endParaRPr sz="11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"/>
                        <a:buFont typeface="Arial"/>
                        <a:buNone/>
                      </a:pPr>
                      <a:r>
                        <a:rPr lang="en-GB" sz="1100"/>
                        <a:t>2017-04-18</a:t>
                      </a:r>
                      <a:endParaRPr sz="11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21900" marB="121900" marR="121900" marL="121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07" name="Shape 507"/>
          <p:cNvSpPr/>
          <p:nvPr/>
        </p:nvSpPr>
        <p:spPr>
          <a:xfrm>
            <a:off x="776575" y="3446150"/>
            <a:ext cx="2657400" cy="1062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3659750" y="2816750"/>
            <a:ext cx="2657400" cy="473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Shape 509"/>
          <p:cNvCxnSpPr>
            <a:stCxn id="508" idx="1"/>
            <a:endCxn id="507" idx="0"/>
          </p:cNvCxnSpPr>
          <p:nvPr/>
        </p:nvCxnSpPr>
        <p:spPr>
          <a:xfrm flipH="1">
            <a:off x="2105150" y="3053300"/>
            <a:ext cx="1554600" cy="3930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10" name="Shape 510"/>
          <p:cNvSpPr txBox="1"/>
          <p:nvPr/>
        </p:nvSpPr>
        <p:spPr>
          <a:xfrm>
            <a:off x="1033750" y="685800"/>
            <a:ext cx="97794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Events linked to a higher </a:t>
            </a:r>
            <a:r>
              <a:rPr lang="en-GB" sz="3000"/>
              <a:t>hierarchical</a:t>
            </a:r>
            <a:r>
              <a:rPr lang="en-GB" sz="3000"/>
              <a:t> level using parent-child relationships (recursive </a:t>
            </a:r>
            <a:r>
              <a:rPr lang="en-GB" sz="3000"/>
              <a:t>data model</a:t>
            </a:r>
            <a:r>
              <a:rPr lang="en-GB" sz="3000"/>
              <a:t>)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444025" y="301676"/>
            <a:ext cx="111204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-GB" sz="3959"/>
              <a:t>Workflow</a:t>
            </a:r>
            <a:r>
              <a:rPr b="1" i="0" lang="en-GB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1" i="0" lang="en-GB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9276" y="4250266"/>
            <a:ext cx="1603800" cy="160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9446442" y="5148655"/>
            <a:ext cx="1037700" cy="290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miter lim="8000"/>
            <a:headEnd len="med" w="med" type="none"/>
            <a:tailEnd len="med" w="med" type="none"/>
          </a:ln>
        </p:spPr>
      </p:cxnSp>
      <p:cxnSp>
        <p:nvCxnSpPr>
          <p:cNvPr id="518" name="Shape 518"/>
          <p:cNvCxnSpPr/>
          <p:nvPr/>
        </p:nvCxnSpPr>
        <p:spPr>
          <a:xfrm flipH="1">
            <a:off x="9520291" y="4435472"/>
            <a:ext cx="939300" cy="341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miter lim="8000"/>
            <a:headEnd len="med" w="med" type="none"/>
            <a:tailEnd len="med" w="med" type="none"/>
          </a:ln>
        </p:spPr>
      </p:cxnSp>
      <p:pic>
        <p:nvPicPr>
          <p:cNvPr descr="spreadsheet.png" id="519" name="Shape 5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9977" y="5254760"/>
            <a:ext cx="552000" cy="72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readsheet.png" id="520" name="Shape 5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8727" y="3775726"/>
            <a:ext cx="552000" cy="72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readsheet.png" id="521" name="Shape 5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0734" y="4435472"/>
            <a:ext cx="544200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9135888" y="5292413"/>
            <a:ext cx="1014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Event Core</a:t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10404133" y="4595537"/>
            <a:ext cx="14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Occurrences</a:t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10737523" y="4568091"/>
            <a:ext cx="32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8897221" y="3694813"/>
            <a:ext cx="3181200" cy="27147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Shape 5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400" y="3916024"/>
            <a:ext cx="2382725" cy="21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52" y="1657575"/>
            <a:ext cx="3040623" cy="1789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8" name="Shape 528"/>
          <p:cNvSpPr txBox="1"/>
          <p:nvPr/>
        </p:nvSpPr>
        <p:spPr>
          <a:xfrm>
            <a:off x="520775" y="1112225"/>
            <a:ext cx="2589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Discover data</a:t>
            </a:r>
            <a:endParaRPr sz="2400"/>
          </a:p>
        </p:txBody>
      </p:sp>
      <p:sp>
        <p:nvSpPr>
          <p:cNvPr id="529" name="Shape 529"/>
          <p:cNvSpPr/>
          <p:nvPr/>
        </p:nvSpPr>
        <p:spPr>
          <a:xfrm>
            <a:off x="3880174" y="2094025"/>
            <a:ext cx="846600" cy="71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 rot="2700000">
            <a:off x="9135859" y="2350504"/>
            <a:ext cx="846407" cy="7114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/>
          <p:nvPr/>
        </p:nvSpPr>
        <p:spPr>
          <a:xfrm rot="10800000">
            <a:off x="7558486" y="4595513"/>
            <a:ext cx="846600" cy="71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Shape 5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5575" y="1578125"/>
            <a:ext cx="3559930" cy="19488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33" name="Shape 533"/>
          <p:cNvSpPr txBox="1"/>
          <p:nvPr/>
        </p:nvSpPr>
        <p:spPr>
          <a:xfrm>
            <a:off x="5045625" y="1112225"/>
            <a:ext cx="35598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Find endpoint of DwC-A</a:t>
            </a:r>
            <a:endParaRPr sz="2400"/>
          </a:p>
        </p:txBody>
      </p:sp>
      <p:sp>
        <p:nvSpPr>
          <p:cNvPr id="534" name="Shape 534"/>
          <p:cNvSpPr txBox="1"/>
          <p:nvPr/>
        </p:nvSpPr>
        <p:spPr>
          <a:xfrm>
            <a:off x="8897225" y="3238950"/>
            <a:ext cx="2589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Download DwC-A</a:t>
            </a:r>
            <a:endParaRPr sz="2400"/>
          </a:p>
        </p:txBody>
      </p:sp>
      <p:sp>
        <p:nvSpPr>
          <p:cNvPr id="535" name="Shape 535"/>
          <p:cNvSpPr txBox="1"/>
          <p:nvPr/>
        </p:nvSpPr>
        <p:spPr>
          <a:xfrm>
            <a:off x="5243575" y="5976550"/>
            <a:ext cx="2589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Data-wrangling </a:t>
            </a:r>
            <a:endParaRPr sz="2400"/>
          </a:p>
        </p:txBody>
      </p:sp>
      <p:sp>
        <p:nvSpPr>
          <p:cNvPr id="536" name="Shape 536"/>
          <p:cNvSpPr txBox="1"/>
          <p:nvPr/>
        </p:nvSpPr>
        <p:spPr>
          <a:xfrm>
            <a:off x="720100" y="6266100"/>
            <a:ext cx="3669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Analyse and present</a:t>
            </a:r>
            <a:endParaRPr sz="2400"/>
          </a:p>
        </p:txBody>
      </p:sp>
      <p:sp>
        <p:nvSpPr>
          <p:cNvPr id="537" name="Shape 537"/>
          <p:cNvSpPr/>
          <p:nvPr/>
        </p:nvSpPr>
        <p:spPr>
          <a:xfrm rot="10800000">
            <a:off x="4357286" y="4639113"/>
            <a:ext cx="846600" cy="71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0" y="5765800"/>
            <a:ext cx="10841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Example:</a:t>
            </a:r>
            <a:r>
              <a:rPr lang="en-GB" sz="2400"/>
              <a:t>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https://www.gbif.org/dataset/search?q=light-trap&amp;type=SAMPLING_EVENT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4">
            <a:alphaModFix/>
          </a:blip>
          <a:srcRect b="0" l="0" r="7390" t="0"/>
          <a:stretch/>
        </p:blipFill>
        <p:spPr>
          <a:xfrm>
            <a:off x="338621" y="2143325"/>
            <a:ext cx="11009002" cy="3403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/>
          <p:nvPr/>
        </p:nvSpPr>
        <p:spPr>
          <a:xfrm>
            <a:off x="338625" y="2965213"/>
            <a:ext cx="1174200" cy="56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4554082" y="3079163"/>
            <a:ext cx="6957900" cy="1802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" name="Shape 547"/>
          <p:cNvCxnSpPr>
            <a:stCxn id="545" idx="6"/>
            <a:endCxn id="546" idx="2"/>
          </p:cNvCxnSpPr>
          <p:nvPr/>
        </p:nvCxnSpPr>
        <p:spPr>
          <a:xfrm>
            <a:off x="1512825" y="3249913"/>
            <a:ext cx="3041400" cy="73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8" name="Shape 548"/>
          <p:cNvSpPr txBox="1"/>
          <p:nvPr>
            <p:ph type="title"/>
          </p:nvPr>
        </p:nvSpPr>
        <p:spPr>
          <a:xfrm>
            <a:off x="444025" y="301676"/>
            <a:ext cx="111204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-GB" sz="3959"/>
              <a:t>Search metadata</a:t>
            </a:r>
            <a:r>
              <a:rPr b="1" i="0" lang="en-GB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1" i="0" lang="en-GB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28263" r="0" t="28171"/>
          <a:stretch/>
        </p:blipFill>
        <p:spPr>
          <a:xfrm>
            <a:off x="444013" y="1690832"/>
            <a:ext cx="10923274" cy="38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/>
          <p:nvPr/>
        </p:nvSpPr>
        <p:spPr>
          <a:xfrm>
            <a:off x="531500" y="5434975"/>
            <a:ext cx="112128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Exsample</a:t>
            </a:r>
            <a:r>
              <a:rPr lang="en-GB"/>
              <a:t>: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https://www.gbif.org/dataset/84ede380-f762-11e1-a439-00145eb45e9a#methodology</a:t>
            </a:r>
            <a:r>
              <a:rPr lang="en-GB" sz="1800"/>
              <a:t> </a:t>
            </a:r>
            <a:endParaRPr sz="1800"/>
          </a:p>
        </p:txBody>
      </p:sp>
      <p:sp>
        <p:nvSpPr>
          <p:cNvPr id="557" name="Shape 557"/>
          <p:cNvSpPr txBox="1"/>
          <p:nvPr>
            <p:ph type="title"/>
          </p:nvPr>
        </p:nvSpPr>
        <p:spPr>
          <a:xfrm>
            <a:off x="444025" y="301676"/>
            <a:ext cx="111204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-GB" sz="3959"/>
              <a:t>Read </a:t>
            </a:r>
            <a:r>
              <a:rPr b="1" lang="en-GB" sz="3959"/>
              <a:t>metadata</a:t>
            </a:r>
            <a:r>
              <a:rPr b="1" i="0" lang="en-GB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1" i="0" lang="en-GB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66750" y="1825625"/>
            <a:ext cx="63969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What is “Event-data” / “sample-based data”?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Why does sampling information mather? 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How to find event data in GBIF?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The structure of the DwC-A Event-core.</a:t>
            </a:r>
            <a:endParaRPr/>
          </a:p>
          <a:p>
            <a: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Parsing and data wrangling of Event-core data.</a:t>
            </a:r>
            <a:endParaRPr/>
          </a:p>
          <a:p>
            <a:pPr indent="-508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00" y="4001300"/>
            <a:ext cx="4324501" cy="28566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Shape 295"/>
          <p:cNvGrpSpPr/>
          <p:nvPr/>
        </p:nvGrpSpPr>
        <p:grpSpPr>
          <a:xfrm>
            <a:off x="7867502" y="1129837"/>
            <a:ext cx="4324500" cy="2871463"/>
            <a:chOff x="7867502" y="1129837"/>
            <a:chExt cx="4324500" cy="2871463"/>
          </a:xfrm>
        </p:grpSpPr>
        <p:pic>
          <p:nvPicPr>
            <p:cNvPr id="296" name="Shape 2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67502" y="1129837"/>
              <a:ext cx="4324500" cy="2871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 txBox="1"/>
            <p:nvPr/>
          </p:nvSpPr>
          <p:spPr>
            <a:xfrm>
              <a:off x="9622500" y="3703100"/>
              <a:ext cx="25695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CCCCCC"/>
                  </a:solidFill>
                </a:rPr>
                <a:t>Marte Fandrem, NTNU-VM CC BY-SA 4.0</a:t>
              </a:r>
              <a:endParaRPr sz="1000">
                <a:solidFill>
                  <a:srgbClr val="CCCCCC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75" y="247650"/>
            <a:ext cx="11725275" cy="63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>
            <a:off x="614125" y="2802025"/>
            <a:ext cx="10287000" cy="627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 txBox="1"/>
          <p:nvPr>
            <p:ph type="title"/>
          </p:nvPr>
        </p:nvSpPr>
        <p:spPr>
          <a:xfrm>
            <a:off x="5181475" y="696200"/>
            <a:ext cx="67773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-GB" sz="3959"/>
              <a:t>Find download link to DwC archive (data description)</a:t>
            </a:r>
            <a:r>
              <a:rPr b="1" i="0" lang="en-GB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1" i="0" lang="en-GB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2600625" y="6311625"/>
            <a:ext cx="9591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https://www.gbif.org/dataset/78360224-5493-45fd-a9a0-c336557f09c3#dataDescription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838200" y="205650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Sampling event type data </a:t>
            </a:r>
            <a:r>
              <a:rPr lang="en-GB"/>
              <a:t>continuously</a:t>
            </a:r>
            <a:r>
              <a:rPr lang="en-GB"/>
              <a:t> growing in GBIF, 151 datasets per 2018-02-08.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Data type needed for many applications, either on its own or as method check of other applications.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While access currently not as smooth as for occurrence-only data, data are searchable and downloadable in </a:t>
            </a:r>
            <a:r>
              <a:rPr lang="en-GB"/>
              <a:t>standardized</a:t>
            </a:r>
            <a:r>
              <a:rPr lang="en-GB"/>
              <a:t> format. However, reading metadata may be required before use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Programmatic</a:t>
            </a:r>
            <a:r>
              <a:rPr lang="en-GB"/>
              <a:t> interface creates reproducible workflow and saves time on updates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If your paper is mostly based upon one or a few single datasets, best practice should be to get in </a:t>
            </a:r>
            <a:r>
              <a:rPr lang="en-GB"/>
              <a:t>touch</a:t>
            </a:r>
            <a:r>
              <a:rPr lang="en-GB"/>
              <a:t> with data owner (personal opinion)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45046"/>
            <a:ext cx="12192000" cy="810304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3100500" y="5944079"/>
            <a:ext cx="9091500" cy="9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b</a:t>
            </a:r>
            <a:r>
              <a:rPr b="1"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iodiversity data are “sampling-based”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0" y="-1245046"/>
            <a:ext cx="9091500" cy="9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event-data / sample-based data?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0" y="6584275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CCCC"/>
                </a:solidFill>
              </a:rPr>
              <a:t>Anders G. Finstad, NTNU-VM CC BY-SA 4.0</a:t>
            </a:r>
            <a:endParaRPr sz="1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Shape 310"/>
          <p:cNvGrpSpPr/>
          <p:nvPr/>
        </p:nvGrpSpPr>
        <p:grpSpPr>
          <a:xfrm>
            <a:off x="2262710" y="1750456"/>
            <a:ext cx="879578" cy="808146"/>
            <a:chOff x="1697075" y="1312875"/>
            <a:chExt cx="659700" cy="606125"/>
          </a:xfrm>
        </p:grpSpPr>
        <p:grpSp>
          <p:nvGrpSpPr>
            <p:cNvPr id="311" name="Shape 311"/>
            <p:cNvGrpSpPr/>
            <p:nvPr/>
          </p:nvGrpSpPr>
          <p:grpSpPr>
            <a:xfrm>
              <a:off x="1697075" y="1562994"/>
              <a:ext cx="659700" cy="356006"/>
              <a:chOff x="2356850" y="1698894"/>
              <a:chExt cx="659700" cy="356006"/>
            </a:xfrm>
          </p:grpSpPr>
          <p:cxnSp>
            <p:nvCxnSpPr>
              <p:cNvPr id="312" name="Shape 312"/>
              <p:cNvCxnSpPr/>
              <p:nvPr/>
            </p:nvCxnSpPr>
            <p:spPr>
              <a:xfrm>
                <a:off x="2356850" y="1865710"/>
                <a:ext cx="643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Shape 313"/>
              <p:cNvCxnSpPr/>
              <p:nvPr/>
            </p:nvCxnSpPr>
            <p:spPr>
              <a:xfrm flipH="1" rot="10800000">
                <a:off x="2815250" y="1698894"/>
                <a:ext cx="201300" cy="170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Shape 314"/>
              <p:cNvCxnSpPr/>
              <p:nvPr/>
            </p:nvCxnSpPr>
            <p:spPr>
              <a:xfrm>
                <a:off x="2830850" y="1869200"/>
                <a:ext cx="185700" cy="185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15" name="Shape 315"/>
            <p:cNvSpPr txBox="1"/>
            <p:nvPr/>
          </p:nvSpPr>
          <p:spPr>
            <a:xfrm>
              <a:off x="1882750" y="1312875"/>
              <a:ext cx="4542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/>
                <a:t>1:n</a:t>
              </a:r>
              <a:endParaRPr sz="1900"/>
            </a:p>
          </p:txBody>
        </p:sp>
      </p:grpSp>
      <p:grpSp>
        <p:nvGrpSpPr>
          <p:cNvPr id="316" name="Shape 316"/>
          <p:cNvGrpSpPr/>
          <p:nvPr/>
        </p:nvGrpSpPr>
        <p:grpSpPr>
          <a:xfrm>
            <a:off x="208346" y="1387326"/>
            <a:ext cx="2275471" cy="1868128"/>
            <a:chOff x="625578" y="921336"/>
            <a:chExt cx="1883513" cy="1650435"/>
          </a:xfrm>
        </p:grpSpPr>
        <p:pic>
          <p:nvPicPr>
            <p:cNvPr descr="DSCN0392.JPG"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0" r="14412" t="0"/>
            <a:stretch/>
          </p:blipFill>
          <p:spPr>
            <a:xfrm>
              <a:off x="625578" y="921340"/>
              <a:ext cx="1883513" cy="1650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Shape 318"/>
            <p:cNvSpPr txBox="1"/>
            <p:nvPr/>
          </p:nvSpPr>
          <p:spPr>
            <a:xfrm>
              <a:off x="625590" y="921336"/>
              <a:ext cx="13068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Location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319" name="Shape 319"/>
          <p:cNvSpPr txBox="1"/>
          <p:nvPr/>
        </p:nvSpPr>
        <p:spPr>
          <a:xfrm>
            <a:off x="2313667" y="144000"/>
            <a:ext cx="9155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Biodiversity data in a nutshell </a:t>
            </a:r>
            <a:endParaRPr sz="4000"/>
          </a:p>
        </p:txBody>
      </p:sp>
      <p:grpSp>
        <p:nvGrpSpPr>
          <p:cNvPr id="320" name="Shape 320"/>
          <p:cNvGrpSpPr/>
          <p:nvPr/>
        </p:nvGrpSpPr>
        <p:grpSpPr>
          <a:xfrm>
            <a:off x="3142288" y="1405998"/>
            <a:ext cx="2395311" cy="1950785"/>
            <a:chOff x="2356775" y="1054525"/>
            <a:chExt cx="1796528" cy="1463125"/>
          </a:xfrm>
        </p:grpSpPr>
        <p:pic>
          <p:nvPicPr>
            <p:cNvPr id="321" name="Shape 321"/>
            <p:cNvPicPr preferRelativeResize="0"/>
            <p:nvPr/>
          </p:nvPicPr>
          <p:blipFill rotWithShape="1">
            <a:blip r:embed="rId4">
              <a:alphaModFix/>
            </a:blip>
            <a:srcRect b="0" l="8385" r="9968" t="0"/>
            <a:stretch/>
          </p:blipFill>
          <p:spPr>
            <a:xfrm>
              <a:off x="2356775" y="1054525"/>
              <a:ext cx="1796528" cy="146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Shape 322"/>
            <p:cNvSpPr txBox="1"/>
            <p:nvPr/>
          </p:nvSpPr>
          <p:spPr>
            <a:xfrm>
              <a:off x="2467325" y="1054537"/>
              <a:ext cx="13068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lang="en-GB" sz="2400">
                  <a:solidFill>
                    <a:srgbClr val="FFFFFF"/>
                  </a:solidFill>
                </a:rPr>
                <a:t>Event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323" name="Shape 323"/>
          <p:cNvGrpSpPr/>
          <p:nvPr/>
        </p:nvGrpSpPr>
        <p:grpSpPr>
          <a:xfrm>
            <a:off x="6196045" y="1405998"/>
            <a:ext cx="2395309" cy="1950785"/>
            <a:chOff x="4647150" y="1054525"/>
            <a:chExt cx="1796526" cy="1463125"/>
          </a:xfrm>
        </p:grpSpPr>
        <p:pic>
          <p:nvPicPr>
            <p:cNvPr id="324" name="Shape 324"/>
            <p:cNvPicPr preferRelativeResize="0"/>
            <p:nvPr/>
          </p:nvPicPr>
          <p:blipFill rotWithShape="1">
            <a:blip r:embed="rId5">
              <a:alphaModFix/>
            </a:blip>
            <a:srcRect b="0" l="10826" r="7280" t="0"/>
            <a:stretch/>
          </p:blipFill>
          <p:spPr>
            <a:xfrm>
              <a:off x="4647150" y="1054525"/>
              <a:ext cx="1796526" cy="146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Shape 325"/>
            <p:cNvSpPr txBox="1"/>
            <p:nvPr/>
          </p:nvSpPr>
          <p:spPr>
            <a:xfrm>
              <a:off x="4647150" y="1054525"/>
              <a:ext cx="14592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lang="en-GB" sz="2400">
                  <a:solidFill>
                    <a:srgbClr val="FFFFFF"/>
                  </a:solidFill>
                </a:rPr>
                <a:t>Occurrence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326" name="Shape 326"/>
          <p:cNvGrpSpPr/>
          <p:nvPr/>
        </p:nvGrpSpPr>
        <p:grpSpPr>
          <a:xfrm>
            <a:off x="5304967" y="1799588"/>
            <a:ext cx="879578" cy="819130"/>
            <a:chOff x="3978825" y="1349725"/>
            <a:chExt cx="659700" cy="614363"/>
          </a:xfrm>
        </p:grpSpPr>
        <p:grpSp>
          <p:nvGrpSpPr>
            <p:cNvPr id="327" name="Shape 327"/>
            <p:cNvGrpSpPr/>
            <p:nvPr/>
          </p:nvGrpSpPr>
          <p:grpSpPr>
            <a:xfrm>
              <a:off x="3978825" y="1608082"/>
              <a:ext cx="659700" cy="356006"/>
              <a:chOff x="2356850" y="1698894"/>
              <a:chExt cx="659700" cy="356006"/>
            </a:xfrm>
          </p:grpSpPr>
          <p:cxnSp>
            <p:nvCxnSpPr>
              <p:cNvPr id="328" name="Shape 328"/>
              <p:cNvCxnSpPr/>
              <p:nvPr/>
            </p:nvCxnSpPr>
            <p:spPr>
              <a:xfrm>
                <a:off x="2356850" y="1865710"/>
                <a:ext cx="643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Shape 329"/>
              <p:cNvCxnSpPr/>
              <p:nvPr/>
            </p:nvCxnSpPr>
            <p:spPr>
              <a:xfrm flipH="1" rot="10800000">
                <a:off x="2815250" y="1698894"/>
                <a:ext cx="201300" cy="170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Shape 330"/>
              <p:cNvCxnSpPr/>
              <p:nvPr/>
            </p:nvCxnSpPr>
            <p:spPr>
              <a:xfrm>
                <a:off x="2830850" y="1869200"/>
                <a:ext cx="185700" cy="185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31" name="Shape 331"/>
            <p:cNvSpPr txBox="1"/>
            <p:nvPr/>
          </p:nvSpPr>
          <p:spPr>
            <a:xfrm>
              <a:off x="4173125" y="1349725"/>
              <a:ext cx="4542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/>
                <a:t>1:n</a:t>
              </a:r>
              <a:endParaRPr sz="1900"/>
            </a:p>
          </p:txBody>
        </p:sp>
      </p:grpSp>
      <p:grpSp>
        <p:nvGrpSpPr>
          <p:cNvPr id="332" name="Shape 332"/>
          <p:cNvGrpSpPr/>
          <p:nvPr/>
        </p:nvGrpSpPr>
        <p:grpSpPr>
          <a:xfrm>
            <a:off x="8408890" y="1710624"/>
            <a:ext cx="879578" cy="913844"/>
            <a:chOff x="6306825" y="1283000"/>
            <a:chExt cx="659700" cy="685400"/>
          </a:xfrm>
        </p:grpSpPr>
        <p:grpSp>
          <p:nvGrpSpPr>
            <p:cNvPr id="333" name="Shape 333"/>
            <p:cNvGrpSpPr/>
            <p:nvPr/>
          </p:nvGrpSpPr>
          <p:grpSpPr>
            <a:xfrm>
              <a:off x="6306825" y="1591200"/>
              <a:ext cx="659700" cy="377200"/>
              <a:chOff x="6306825" y="1591200"/>
              <a:chExt cx="659700" cy="377200"/>
            </a:xfrm>
          </p:grpSpPr>
          <p:grpSp>
            <p:nvGrpSpPr>
              <p:cNvPr id="334" name="Shape 334"/>
              <p:cNvGrpSpPr/>
              <p:nvPr/>
            </p:nvGrpSpPr>
            <p:grpSpPr>
              <a:xfrm>
                <a:off x="6306825" y="1608082"/>
                <a:ext cx="659700" cy="356006"/>
                <a:chOff x="2356850" y="1698894"/>
                <a:chExt cx="659700" cy="356006"/>
              </a:xfrm>
            </p:grpSpPr>
            <p:cxnSp>
              <p:nvCxnSpPr>
                <p:cNvPr id="335" name="Shape 335"/>
                <p:cNvCxnSpPr/>
                <p:nvPr/>
              </p:nvCxnSpPr>
              <p:spPr>
                <a:xfrm>
                  <a:off x="2356850" y="1865710"/>
                  <a:ext cx="6438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6" name="Shape 336"/>
                <p:cNvCxnSpPr/>
                <p:nvPr/>
              </p:nvCxnSpPr>
              <p:spPr>
                <a:xfrm flipH="1" rot="10800000">
                  <a:off x="2815250" y="1698894"/>
                  <a:ext cx="201300" cy="17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Shape 337"/>
                <p:cNvCxnSpPr/>
                <p:nvPr/>
              </p:nvCxnSpPr>
              <p:spPr>
                <a:xfrm>
                  <a:off x="2830850" y="1869200"/>
                  <a:ext cx="185700" cy="185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38" name="Shape 338"/>
              <p:cNvCxnSpPr/>
              <p:nvPr/>
            </p:nvCxnSpPr>
            <p:spPr>
              <a:xfrm rot="10800000">
                <a:off x="6452600" y="1591200"/>
                <a:ext cx="207600" cy="171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39" name="Shape 339"/>
              <p:cNvCxnSpPr/>
              <p:nvPr/>
            </p:nvCxnSpPr>
            <p:spPr>
              <a:xfrm flipH="1">
                <a:off x="6421675" y="1776100"/>
                <a:ext cx="231000" cy="192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340" name="Shape 340"/>
            <p:cNvSpPr txBox="1"/>
            <p:nvPr/>
          </p:nvSpPr>
          <p:spPr>
            <a:xfrm>
              <a:off x="6484425" y="1283000"/>
              <a:ext cx="4542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/>
                <a:t>n:n</a:t>
              </a:r>
              <a:endParaRPr sz="1900"/>
            </a:p>
          </p:txBody>
        </p:sp>
      </p:grpSp>
      <p:grpSp>
        <p:nvGrpSpPr>
          <p:cNvPr id="341" name="Shape 341"/>
          <p:cNvGrpSpPr/>
          <p:nvPr/>
        </p:nvGrpSpPr>
        <p:grpSpPr>
          <a:xfrm>
            <a:off x="9305601" y="1396632"/>
            <a:ext cx="2580335" cy="1969517"/>
            <a:chOff x="6979375" y="1047500"/>
            <a:chExt cx="1935300" cy="1477175"/>
          </a:xfrm>
        </p:grpSpPr>
        <p:pic>
          <p:nvPicPr>
            <p:cNvPr id="342" name="Shape 342"/>
            <p:cNvPicPr preferRelativeResize="0"/>
            <p:nvPr/>
          </p:nvPicPr>
          <p:blipFill rotWithShape="1">
            <a:blip r:embed="rId6">
              <a:alphaModFix/>
            </a:blip>
            <a:srcRect b="0" l="12747" r="0" t="0"/>
            <a:stretch/>
          </p:blipFill>
          <p:spPr>
            <a:xfrm>
              <a:off x="6979375" y="1047500"/>
              <a:ext cx="1935300" cy="147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Shape 343"/>
            <p:cNvSpPr txBox="1"/>
            <p:nvPr/>
          </p:nvSpPr>
          <p:spPr>
            <a:xfrm>
              <a:off x="6979375" y="1054525"/>
              <a:ext cx="18432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lang="en-GB" sz="2400">
                  <a:solidFill>
                    <a:srgbClr val="FFFFFF"/>
                  </a:solidFill>
                </a:rPr>
                <a:t>MaterialSample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344" name="Shape 344"/>
          <p:cNvSpPr txBox="1"/>
          <p:nvPr/>
        </p:nvSpPr>
        <p:spPr>
          <a:xfrm>
            <a:off x="994042" y="6028392"/>
            <a:ext cx="10366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field-based biodiversity data are sample-based, but only some datasets retain information about the sampling process</a:t>
            </a:r>
            <a:endParaRPr sz="1900"/>
          </a:p>
        </p:txBody>
      </p:sp>
      <p:grpSp>
        <p:nvGrpSpPr>
          <p:cNvPr id="345" name="Shape 345"/>
          <p:cNvGrpSpPr/>
          <p:nvPr/>
        </p:nvGrpSpPr>
        <p:grpSpPr>
          <a:xfrm rot="5400000">
            <a:off x="6894257" y="3408709"/>
            <a:ext cx="879578" cy="474663"/>
            <a:chOff x="2356850" y="1698894"/>
            <a:chExt cx="659700" cy="356006"/>
          </a:xfrm>
        </p:grpSpPr>
        <p:cxnSp>
          <p:nvCxnSpPr>
            <p:cNvPr id="346" name="Shape 346"/>
            <p:cNvCxnSpPr/>
            <p:nvPr/>
          </p:nvCxnSpPr>
          <p:spPr>
            <a:xfrm>
              <a:off x="2356850" y="1865694"/>
              <a:ext cx="6438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Shape 347"/>
            <p:cNvCxnSpPr/>
            <p:nvPr/>
          </p:nvCxnSpPr>
          <p:spPr>
            <a:xfrm flipH="1" rot="10800000">
              <a:off x="2815250" y="1698894"/>
              <a:ext cx="201300" cy="170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Shape 348"/>
            <p:cNvCxnSpPr/>
            <p:nvPr/>
          </p:nvCxnSpPr>
          <p:spPr>
            <a:xfrm>
              <a:off x="2830850" y="1869200"/>
              <a:ext cx="185700" cy="185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9" name="Shape 349"/>
          <p:cNvGrpSpPr/>
          <p:nvPr/>
        </p:nvGrpSpPr>
        <p:grpSpPr>
          <a:xfrm rot="5400000">
            <a:off x="3900324" y="3457742"/>
            <a:ext cx="879578" cy="474663"/>
            <a:chOff x="2356850" y="1698894"/>
            <a:chExt cx="659700" cy="356006"/>
          </a:xfrm>
        </p:grpSpPr>
        <p:cxnSp>
          <p:nvCxnSpPr>
            <p:cNvPr id="350" name="Shape 350"/>
            <p:cNvCxnSpPr/>
            <p:nvPr/>
          </p:nvCxnSpPr>
          <p:spPr>
            <a:xfrm>
              <a:off x="2356850" y="1865694"/>
              <a:ext cx="6438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Shape 351"/>
            <p:cNvCxnSpPr/>
            <p:nvPr/>
          </p:nvCxnSpPr>
          <p:spPr>
            <a:xfrm flipH="1" rot="10800000">
              <a:off x="2815250" y="1698894"/>
              <a:ext cx="201300" cy="170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Shape 352"/>
            <p:cNvCxnSpPr/>
            <p:nvPr/>
          </p:nvCxnSpPr>
          <p:spPr>
            <a:xfrm>
              <a:off x="2830850" y="1869200"/>
              <a:ext cx="185700" cy="185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3" name="Shape 353"/>
          <p:cNvSpPr txBox="1"/>
          <p:nvPr/>
        </p:nvSpPr>
        <p:spPr>
          <a:xfrm>
            <a:off x="3142367" y="4085933"/>
            <a:ext cx="2395200" cy="17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354" name="Shape 354"/>
          <p:cNvGrpSpPr/>
          <p:nvPr/>
        </p:nvGrpSpPr>
        <p:grpSpPr>
          <a:xfrm>
            <a:off x="3143688" y="4054565"/>
            <a:ext cx="2457539" cy="1722474"/>
            <a:chOff x="2357825" y="3041000"/>
            <a:chExt cx="1843200" cy="1291887"/>
          </a:xfrm>
        </p:grpSpPr>
        <p:sp>
          <p:nvSpPr>
            <p:cNvPr id="355" name="Shape 355"/>
            <p:cNvSpPr txBox="1"/>
            <p:nvPr/>
          </p:nvSpPr>
          <p:spPr>
            <a:xfrm>
              <a:off x="2357825" y="3041000"/>
              <a:ext cx="18432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1900"/>
                </a:spcBef>
                <a:spcAft>
                  <a:spcPts val="500"/>
                </a:spcAft>
                <a:buNone/>
              </a:pPr>
              <a:r>
                <a:rPr lang="en-GB" sz="1900">
                  <a:solidFill>
                    <a:schemeClr val="dk1"/>
                  </a:solidFill>
                  <a:hlinkClick r:id="rId7"/>
                </a:rPr>
                <a:t>MeasurementOrFact</a:t>
              </a:r>
              <a:endParaRPr sz="1900">
                <a:solidFill>
                  <a:schemeClr val="dk1"/>
                </a:solidFill>
                <a:hlinkClick r:id="rId8"/>
              </a:endParaRPr>
            </a:p>
          </p:txBody>
        </p:sp>
        <p:pic>
          <p:nvPicPr>
            <p:cNvPr id="356" name="Shape 3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37863" y="3367163"/>
              <a:ext cx="965725" cy="96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" name="Shape 357"/>
          <p:cNvGrpSpPr/>
          <p:nvPr/>
        </p:nvGrpSpPr>
        <p:grpSpPr>
          <a:xfrm>
            <a:off x="6135630" y="4054565"/>
            <a:ext cx="2457539" cy="1737623"/>
            <a:chOff x="4601838" y="3041000"/>
            <a:chExt cx="1843200" cy="1303250"/>
          </a:xfrm>
        </p:grpSpPr>
        <p:grpSp>
          <p:nvGrpSpPr>
            <p:cNvPr id="358" name="Shape 358"/>
            <p:cNvGrpSpPr/>
            <p:nvPr/>
          </p:nvGrpSpPr>
          <p:grpSpPr>
            <a:xfrm>
              <a:off x="4601838" y="3041000"/>
              <a:ext cx="1843200" cy="1303250"/>
              <a:chOff x="4601838" y="3041000"/>
              <a:chExt cx="1843200" cy="1303250"/>
            </a:xfrm>
          </p:grpSpPr>
          <p:sp>
            <p:nvSpPr>
              <p:cNvPr id="359" name="Shape 359"/>
              <p:cNvSpPr txBox="1"/>
              <p:nvPr/>
            </p:nvSpPr>
            <p:spPr>
              <a:xfrm>
                <a:off x="4608225" y="3064450"/>
                <a:ext cx="1796400" cy="1279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24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0" name="Shape 360"/>
              <p:cNvSpPr txBox="1"/>
              <p:nvPr/>
            </p:nvSpPr>
            <p:spPr>
              <a:xfrm>
                <a:off x="4601838" y="3041000"/>
                <a:ext cx="1843200" cy="2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>
                  <a:lnSpc>
                    <a:spcPct val="115000"/>
                  </a:lnSpc>
                  <a:spcBef>
                    <a:spcPts val="1900"/>
                  </a:spcBef>
                  <a:spcAft>
                    <a:spcPts val="500"/>
                  </a:spcAft>
                  <a:buNone/>
                </a:pPr>
                <a:r>
                  <a:rPr lang="en-GB" sz="1900">
                    <a:solidFill>
                      <a:schemeClr val="dk1"/>
                    </a:solidFill>
                    <a:hlinkClick r:id="rId10"/>
                  </a:rPr>
                  <a:t>MeasurementOrFact</a:t>
                </a:r>
                <a:endParaRPr sz="1900">
                  <a:solidFill>
                    <a:schemeClr val="dk1"/>
                  </a:solidFill>
                  <a:hlinkClick r:id="rId11"/>
                </a:endParaRPr>
              </a:p>
            </p:txBody>
          </p:sp>
        </p:grpSp>
        <p:pic>
          <p:nvPicPr>
            <p:cNvPr id="361" name="Shape 361"/>
            <p:cNvPicPr preferRelativeResize="0"/>
            <p:nvPr/>
          </p:nvPicPr>
          <p:blipFill rotWithShape="1">
            <a:blip r:embed="rId12">
              <a:alphaModFix/>
            </a:blip>
            <a:srcRect b="45604" l="0" r="0" t="0"/>
            <a:stretch/>
          </p:blipFill>
          <p:spPr>
            <a:xfrm>
              <a:off x="4670113" y="3501905"/>
              <a:ext cx="1706650" cy="69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Shape 362"/>
          <p:cNvSpPr txBox="1"/>
          <p:nvPr/>
        </p:nvSpPr>
        <p:spPr>
          <a:xfrm>
            <a:off x="6336825" y="3092550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CCCC"/>
                </a:solidFill>
              </a:rPr>
              <a:t>Anders G. Finstad, NTNU-VM CC BY-SA 4.0</a:t>
            </a:r>
            <a:endParaRPr sz="800">
              <a:solidFill>
                <a:srgbClr val="CCCCCC"/>
              </a:solidFill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3297225" y="3092550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CCCC"/>
                </a:solidFill>
              </a:rPr>
              <a:t>Anders G. Finstad, NTNU-VM CC BY-SA 4.0</a:t>
            </a:r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Sampling event data (a.k.a. Event data)</a:t>
            </a:r>
            <a:endParaRPr/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Term coined in EUBON and later used in GBIF and the biodiversity informatic community to term datasets that contain presence / absence data or q</a:t>
            </a:r>
            <a:r>
              <a:rPr lang="en-GB"/>
              <a:t>uantitative</a:t>
            </a:r>
            <a:r>
              <a:rPr lang="en-GB"/>
              <a:t> information (i.e. abundance).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In GBIF, sampling event data points to a specific data-model (the event core Darwin Core Archive).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Presence / absence can (or </a:t>
            </a:r>
            <a:r>
              <a:rPr lang="en-GB"/>
              <a:t>cannot</a:t>
            </a:r>
            <a:r>
              <a:rPr lang="en-GB"/>
              <a:t>) be </a:t>
            </a:r>
            <a:r>
              <a:rPr lang="en-GB"/>
              <a:t>documented on other data-models as well, but not as efficient </a:t>
            </a:r>
            <a:r>
              <a:rPr lang="en-GB"/>
              <a:t> - i.e. empty sampling events (e.g. traps, gillnets, sites without observations) can not be documented otherwise.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The GBIF API (and hence rgbif) does not return the full depth of sample based data (more of that later).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Shape 375"/>
          <p:cNvGrpSpPr/>
          <p:nvPr/>
        </p:nvGrpSpPr>
        <p:grpSpPr>
          <a:xfrm>
            <a:off x="453792" y="440786"/>
            <a:ext cx="3084000" cy="3952904"/>
            <a:chOff x="453792" y="440786"/>
            <a:chExt cx="3084000" cy="3952904"/>
          </a:xfrm>
        </p:grpSpPr>
        <p:pic>
          <p:nvPicPr>
            <p:cNvPr id="376" name="Shape 3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3792" y="440786"/>
              <a:ext cx="2667300" cy="205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Shape 377"/>
            <p:cNvSpPr txBox="1"/>
            <p:nvPr/>
          </p:nvSpPr>
          <p:spPr>
            <a:xfrm>
              <a:off x="453792" y="2639290"/>
              <a:ext cx="3084000" cy="17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samplingProtocol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Describing the sampling gear and it’s usage. Also often needed (not current DwC) is knowledge of taxa intended sampled (taxonomic scope of sampling).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Shape 378"/>
          <p:cNvSpPr/>
          <p:nvPr/>
        </p:nvSpPr>
        <p:spPr>
          <a:xfrm>
            <a:off x="290944" y="166255"/>
            <a:ext cx="3387900" cy="4290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7280" y="379070"/>
            <a:ext cx="3084600" cy="20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3997280" y="2577574"/>
            <a:ext cx="3093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sampleSizeValue and samplingEffort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Describing the sampling intensity and number of replicates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3914162" y="215375"/>
            <a:ext cx="3318300" cy="3920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Shape 382"/>
          <p:cNvGrpSpPr/>
          <p:nvPr/>
        </p:nvGrpSpPr>
        <p:grpSpPr>
          <a:xfrm>
            <a:off x="7651629" y="166249"/>
            <a:ext cx="4277516" cy="4384557"/>
            <a:chOff x="6892845" y="318654"/>
            <a:chExt cx="3134400" cy="5460900"/>
          </a:xfrm>
        </p:grpSpPr>
        <p:pic>
          <p:nvPicPr>
            <p:cNvPr id="383" name="Shape 3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32063" y="440787"/>
              <a:ext cx="2853300" cy="205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Shape 384"/>
            <p:cNvSpPr txBox="1"/>
            <p:nvPr/>
          </p:nvSpPr>
          <p:spPr>
            <a:xfrm>
              <a:off x="7032063" y="2639290"/>
              <a:ext cx="2853300" cy="28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organismQuantity and individualCount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Describing some quantity (e.g. mass) and the number of organisms this measure is based upon numbers. </a:t>
              </a: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occurrenceStatus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gives explicit information about absence (not observed) NB! confusion point; what is a quantity and what is a trait?</a:t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892845" y="318654"/>
              <a:ext cx="3134400" cy="5460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Shape 386"/>
          <p:cNvSpPr/>
          <p:nvPr/>
        </p:nvSpPr>
        <p:spPr>
          <a:xfrm rot="5400000">
            <a:off x="7734859" y="576114"/>
            <a:ext cx="418500" cy="8322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5130325" y="5021799"/>
            <a:ext cx="6317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combination used to estimate measures of population density, indexes of abundance etc.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/>
          <p:nvPr/>
        </p:nvSpPr>
        <p:spPr>
          <a:xfrm rot="5400000">
            <a:off x="5990659" y="-85832"/>
            <a:ext cx="502800" cy="11726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453792" y="6079576"/>
            <a:ext cx="10993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ample size (sampleSizeValue+sampleSizeUnit), samplingEffort, organismQuantity (+ organismQuantityType), individualCount and occurenceStatus (present/absent) usually don’t have meaning except in light of the sampling protocol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378700" y="2221725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CCCC"/>
                </a:solidFill>
              </a:rPr>
              <a:t>Anders G. Finstad, NTNU-VM CC BY-SA 4.0</a:t>
            </a:r>
            <a:endParaRPr sz="800">
              <a:solidFill>
                <a:srgbClr val="CCCCCC"/>
              </a:solidFill>
            </a:endParaRPr>
          </a:p>
        </p:txBody>
      </p:sp>
      <p:sp>
        <p:nvSpPr>
          <p:cNvPr id="391" name="Shape 391"/>
          <p:cNvSpPr txBox="1"/>
          <p:nvPr/>
        </p:nvSpPr>
        <p:spPr>
          <a:xfrm>
            <a:off x="3914150" y="2174900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CCCC"/>
                </a:solidFill>
              </a:rPr>
              <a:t>Anders G. Finstad, NTNU-VM CC BY-SA 4.0</a:t>
            </a:r>
            <a:endParaRPr sz="800">
              <a:solidFill>
                <a:srgbClr val="CCCCCC"/>
              </a:solidFill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7844325" y="1618875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CCCC"/>
                </a:solidFill>
              </a:rPr>
              <a:t>Anders G. Finstad, NTNU-VM CC BY-SA 4.0</a:t>
            </a:r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3574" y="215375"/>
            <a:ext cx="3123000" cy="20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7723574" y="2413879"/>
            <a:ext cx="3584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Traits (or quantities – confusion point arising again) of individual or groups of organism occurrences (e.g. age, length, mass, diameter) gives rise to measures of population structure – and summed also abundance measures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 rot="5400000">
            <a:off x="5440926" y="-20045"/>
            <a:ext cx="418500" cy="10392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1421425" y="5532043"/>
            <a:ext cx="894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Again, inference of population structure usually meaningless unless information of sampling protocol are given. Different protocols (and gears) are usually highly trait selective.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Shape 401"/>
          <p:cNvGrpSpPr/>
          <p:nvPr/>
        </p:nvGrpSpPr>
        <p:grpSpPr>
          <a:xfrm>
            <a:off x="453792" y="440786"/>
            <a:ext cx="3084000" cy="3952904"/>
            <a:chOff x="453792" y="440786"/>
            <a:chExt cx="3084000" cy="3952904"/>
          </a:xfrm>
        </p:grpSpPr>
        <p:pic>
          <p:nvPicPr>
            <p:cNvPr id="402" name="Shape 4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792" y="440786"/>
              <a:ext cx="2667300" cy="205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Shape 403"/>
            <p:cNvSpPr txBox="1"/>
            <p:nvPr/>
          </p:nvSpPr>
          <p:spPr>
            <a:xfrm>
              <a:off x="453792" y="2639290"/>
              <a:ext cx="3084000" cy="17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samplingProtocol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Describing the sampling gear and it’s usage. Also often needed (not current DwC) is knowledge of taxa intended sampled (taxonomic scope of sampling).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3914162" y="215375"/>
            <a:ext cx="3318300" cy="3920700"/>
            <a:chOff x="3363191" y="277091"/>
            <a:chExt cx="3318300" cy="3920700"/>
          </a:xfrm>
        </p:grpSpPr>
        <p:pic>
          <p:nvPicPr>
            <p:cNvPr id="405" name="Shape 4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46309" y="440786"/>
              <a:ext cx="3084600" cy="205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Shape 406"/>
            <p:cNvSpPr txBox="1"/>
            <p:nvPr/>
          </p:nvSpPr>
          <p:spPr>
            <a:xfrm>
              <a:off x="3446309" y="2639290"/>
              <a:ext cx="30939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sampleSizeValue and samplingEffort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Describing the sampling intensity and number of replicates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3363191" y="277091"/>
              <a:ext cx="3318300" cy="39207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Shape 408"/>
          <p:cNvSpPr/>
          <p:nvPr/>
        </p:nvSpPr>
        <p:spPr>
          <a:xfrm>
            <a:off x="285008" y="118753"/>
            <a:ext cx="3360600" cy="4690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7573235" y="148441"/>
            <a:ext cx="3734700" cy="4661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453725" y="2209700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CCCC"/>
                </a:solidFill>
              </a:rPr>
              <a:t>Anders G. Finstad, NTNU-VM CC BY-SA 4.0</a:t>
            </a:r>
            <a:endParaRPr sz="800">
              <a:solidFill>
                <a:srgbClr val="CCCCCC"/>
              </a:solidFill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4013475" y="2140275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CCCC"/>
                </a:solidFill>
              </a:rPr>
              <a:t>Anders G. Finstad, NTNU-VM CC BY-SA 4.0</a:t>
            </a:r>
            <a:endParaRPr sz="800">
              <a:solidFill>
                <a:srgbClr val="CCCCCC"/>
              </a:solidFill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7723575" y="1989575"/>
            <a:ext cx="2739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CCCC"/>
                </a:solidFill>
              </a:rPr>
              <a:t>Anders G. Finstad, NTNU-VM CC BY-SA 4.0</a:t>
            </a:r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523875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should we care?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-229257" y="6079124"/>
            <a:ext cx="124212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Documenting the sampling process is vital for many applications of data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700088" y="1078434"/>
            <a:ext cx="4758394" cy="3385542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Population dynamics (abundance, density measures)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3261655" y="3553820"/>
            <a:ext cx="7025345" cy="2285839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Community-dynamics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(occurrences belonging to the same sample together)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4855482" y="1025964"/>
            <a:ext cx="5431518" cy="3003111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Species distribution and  niche modelling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(absence measures / detection probability)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838200" y="673725"/>
            <a:ext cx="105156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 on sampling process needed to assess sampling bias</a:t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1225"/>
            <a:ext cx="11887200" cy="476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